
<file path=[Content_Types].xml><?xml version="1.0" encoding="utf-8"?>
<Types xmlns="http://schemas.openxmlformats.org/package/2006/content-types">
  <Default Extension="png" ContentType="image/png"/>
  <Default Extension="webm" ContentType="video/webm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62" r:id="rId4"/>
    <p:sldId id="263" r:id="rId5"/>
    <p:sldId id="264" r:id="rId6"/>
    <p:sldId id="265" r:id="rId7"/>
  </p:sldIdLst>
  <p:sldSz cx="12192000" cy="6858000"/>
  <p:notesSz cx="6858000" cy="91440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5B9BD5"/>
    <a:srgbClr val="FF616D"/>
    <a:srgbClr val="F1B434"/>
    <a:srgbClr val="E73D46"/>
    <a:srgbClr val="EB3D44"/>
    <a:srgbClr val="182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Time Spent Looking for information</c:v>
                </c:pt>
              </c:strCache>
            </c:strRef>
          </c:tx>
          <c:explosion val="1"/>
          <c:dPt>
            <c:idx val="0"/>
            <c:bubble3D val="0"/>
            <c:explosion val="6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C657-430C-A1E2-563A34E8E24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657-430C-A1E2-563A34E8E24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B128-4726-AB1E-6EF414EE0D3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B128-4726-AB1E-6EF414EE0D32}"/>
              </c:ext>
            </c:extLst>
          </c:dPt>
          <c:cat>
            <c:strRef>
              <c:f>Hoja1!$A$2:$A$5</c:f>
              <c:strCache>
                <c:ptCount val="2"/>
                <c:pt idx="0">
                  <c:v>Not wasted</c:v>
                </c:pt>
                <c:pt idx="1">
                  <c:v>Wasted</c:v>
                </c:pt>
              </c:strCache>
            </c:strRef>
          </c:cat>
          <c:val>
            <c:numRef>
              <c:f>Hoja1!$B$2:$B$5</c:f>
              <c:numCache>
                <c:formatCode>0%</c:formatCode>
                <c:ptCount val="4"/>
                <c:pt idx="0">
                  <c:v>0.6</c:v>
                </c:pt>
                <c:pt idx="1">
                  <c:v>0.4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657-430C-A1E2-563A34E8E2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570347151962621"/>
          <c:y val="0.86644306095162915"/>
          <c:w val="0.54550769215841333"/>
          <c:h val="0.1335569390483706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MX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gif>
</file>

<file path=ppt/media/image4.png>
</file>

<file path=ppt/media/image5.png>
</file>

<file path=ppt/media/image6.png>
</file>

<file path=ppt/media/image7.jpeg>
</file>

<file path=ppt/media/image8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419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512241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723263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671638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357978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373772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252497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95078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638916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48626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557166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419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70449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419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419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26944-4380-4BCA-B630-B0D4F22D55E9}" type="datetimeFigureOut">
              <a:rPr lang="es-419" smtClean="0"/>
              <a:t>20/06/18</a:t>
            </a:fld>
            <a:endParaRPr lang="es-419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419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4DA40-E55E-43E0-9DA2-44F38A6774C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930576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419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mallbizclub.com/technology/software/top-5-advantages-of-using-faq-software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8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/>
        </p:nvGrpSpPr>
        <p:grpSpPr>
          <a:xfrm>
            <a:off x="0" y="4467496"/>
            <a:ext cx="12218920" cy="2390504"/>
            <a:chOff x="0" y="4467496"/>
            <a:chExt cx="12218920" cy="2390504"/>
          </a:xfrm>
        </p:grpSpPr>
        <p:pic>
          <p:nvPicPr>
            <p:cNvPr id="1026" name="Picture 2" descr="Resultado de imagen para wizeline hackathon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946" r="19679" b="25276"/>
            <a:stretch/>
          </p:blipFill>
          <p:spPr bwMode="auto">
            <a:xfrm>
              <a:off x="3444373" y="4467497"/>
              <a:ext cx="8774547" cy="23905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ángulo 1"/>
            <p:cNvSpPr/>
            <p:nvPr/>
          </p:nvSpPr>
          <p:spPr>
            <a:xfrm>
              <a:off x="0" y="4467496"/>
              <a:ext cx="3444373" cy="2390503"/>
            </a:xfrm>
            <a:prstGeom prst="rect">
              <a:avLst/>
            </a:prstGeom>
            <a:solidFill>
              <a:srgbClr val="182128"/>
            </a:solidFill>
            <a:ln>
              <a:solidFill>
                <a:srgbClr val="18212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>
                <a:ln>
                  <a:solidFill>
                    <a:srgbClr val="182128"/>
                  </a:solidFill>
                </a:ln>
              </a:endParaRPr>
            </a:p>
          </p:txBody>
        </p:sp>
      </p:grpSp>
      <p:sp>
        <p:nvSpPr>
          <p:cNvPr id="7" name="AutoShape 6" descr="Resultado de imagen para wizeline png"/>
          <p:cNvSpPr>
            <a:spLocks noChangeAspect="1" noChangeArrowheads="1"/>
          </p:cNvSpPr>
          <p:nvPr/>
        </p:nvSpPr>
        <p:spPr bwMode="auto">
          <a:xfrm>
            <a:off x="155575" y="-144463"/>
            <a:ext cx="249374" cy="24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419"/>
          </a:p>
        </p:txBody>
      </p:sp>
      <p:sp>
        <p:nvSpPr>
          <p:cNvPr id="10" name="Acorde 9"/>
          <p:cNvSpPr/>
          <p:nvPr/>
        </p:nvSpPr>
        <p:spPr>
          <a:xfrm rot="16200000">
            <a:off x="-3142020" y="-1368079"/>
            <a:ext cx="6595187" cy="9541169"/>
          </a:xfrm>
          <a:prstGeom prst="chord">
            <a:avLst>
              <a:gd name="adj1" fmla="val 21434759"/>
              <a:gd name="adj2" fmla="val 10957170"/>
            </a:avLst>
          </a:prstGeom>
          <a:solidFill>
            <a:srgbClr val="EB3D44"/>
          </a:solidFill>
          <a:ln>
            <a:solidFill>
              <a:srgbClr val="EB3D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12" name="CuadroTexto 11"/>
          <p:cNvSpPr txBox="1"/>
          <p:nvPr/>
        </p:nvSpPr>
        <p:spPr>
          <a:xfrm>
            <a:off x="76676" y="2617675"/>
            <a:ext cx="46786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6600" dirty="0" smtClean="0">
                <a:solidFill>
                  <a:schemeClr val="bg1"/>
                </a:solidFill>
                <a:latin typeface="Quantum" pitchFamily="50" charset="0"/>
                <a:ea typeface="JK Abode" panose="02000000000000000000" pitchFamily="2" charset="0"/>
                <a:cs typeface="Courier New" panose="02070309020205020404" pitchFamily="49" charset="0"/>
              </a:rPr>
              <a:t>AVOIDDY</a:t>
            </a:r>
            <a:endParaRPr lang="es-419" sz="6600" dirty="0">
              <a:solidFill>
                <a:schemeClr val="bg1"/>
              </a:solidFill>
              <a:latin typeface="Quantum" pitchFamily="50" charset="0"/>
              <a:ea typeface="JK Abode" panose="02000000000000000000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395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/>
          <p:cNvSpPr/>
          <p:nvPr/>
        </p:nvSpPr>
        <p:spPr>
          <a:xfrm>
            <a:off x="9051879" y="-11500"/>
            <a:ext cx="1384207" cy="1429856"/>
          </a:xfrm>
          <a:prstGeom prst="ellipse">
            <a:avLst/>
          </a:prstGeom>
          <a:solidFill>
            <a:srgbClr val="FF6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7" name="Rectángulo 6"/>
          <p:cNvSpPr/>
          <p:nvPr/>
        </p:nvSpPr>
        <p:spPr>
          <a:xfrm>
            <a:off x="8712017" y="-11500"/>
            <a:ext cx="1031966" cy="1429856"/>
          </a:xfrm>
          <a:prstGeom prst="rect">
            <a:avLst/>
          </a:prstGeom>
          <a:solidFill>
            <a:srgbClr val="FF6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8" name="Elipse 7"/>
          <p:cNvSpPr/>
          <p:nvPr/>
        </p:nvSpPr>
        <p:spPr>
          <a:xfrm>
            <a:off x="8712017" y="0"/>
            <a:ext cx="1436915" cy="1418356"/>
          </a:xfrm>
          <a:prstGeom prst="ellipse">
            <a:avLst/>
          </a:prstGeom>
          <a:solidFill>
            <a:srgbClr val="E73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3" name="Rectángulo 2"/>
          <p:cNvSpPr/>
          <p:nvPr/>
        </p:nvSpPr>
        <p:spPr>
          <a:xfrm>
            <a:off x="-1" y="3"/>
            <a:ext cx="9339487" cy="1418353"/>
          </a:xfrm>
          <a:prstGeom prst="rect">
            <a:avLst/>
          </a:prstGeom>
          <a:solidFill>
            <a:srgbClr val="E73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2050" name="Picture 2" descr="Resultado de imagen para wizeline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5948" y="200168"/>
            <a:ext cx="1085269" cy="108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0" y="142639"/>
            <a:ext cx="4678679" cy="1200329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7200" dirty="0" err="1" smtClean="0">
                <a:solidFill>
                  <a:schemeClr val="bg1"/>
                </a:solidFill>
                <a:latin typeface="NI Vision" pitchFamily="2" charset="0"/>
                <a:ea typeface="Tahoma" panose="020B0604030504040204" pitchFamily="34" charset="0"/>
                <a:cs typeface="Tahoma" panose="020B0604030504040204" pitchFamily="34" charset="0"/>
              </a:rPr>
              <a:t>Problem</a:t>
            </a:r>
            <a:endParaRPr lang="es-419" sz="7200" dirty="0">
              <a:solidFill>
                <a:schemeClr val="bg1"/>
              </a:solidFill>
              <a:latin typeface="NI Vision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9" name="Gráfico 8"/>
          <p:cNvGraphicFramePr/>
          <p:nvPr>
            <p:extLst>
              <p:ext uri="{D42A27DB-BD31-4B8C-83A1-F6EECF244321}">
                <p14:modId xmlns:p14="http://schemas.microsoft.com/office/powerpoint/2010/main" val="3301733955"/>
              </p:ext>
            </p:extLst>
          </p:nvPr>
        </p:nvGraphicFramePr>
        <p:xfrm>
          <a:off x="7058025" y="1757892"/>
          <a:ext cx="5359094" cy="48937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Rectángulo 9"/>
          <p:cNvSpPr/>
          <p:nvPr/>
        </p:nvSpPr>
        <p:spPr>
          <a:xfrm>
            <a:off x="484686" y="2065668"/>
            <a:ext cx="60769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NI Vision"/>
              </a:rPr>
              <a:t>- Waste </a:t>
            </a:r>
            <a:r>
              <a:rPr lang="en-US" sz="2800" dirty="0">
                <a:latin typeface="NI Vision"/>
              </a:rPr>
              <a:t>of </a:t>
            </a:r>
            <a:r>
              <a:rPr lang="en-US" sz="2800" dirty="0" smtClean="0">
                <a:latin typeface="NI Vision"/>
              </a:rPr>
              <a:t>time </a:t>
            </a:r>
            <a:r>
              <a:rPr lang="en-US" sz="2800" dirty="0">
                <a:latin typeface="NI Vision"/>
              </a:rPr>
              <a:t>and resources caused by </a:t>
            </a:r>
            <a:r>
              <a:rPr lang="en-US" sz="2800" dirty="0" smtClean="0">
                <a:latin typeface="NI Vision"/>
              </a:rPr>
              <a:t>misinformation </a:t>
            </a:r>
            <a:r>
              <a:rPr lang="en-US" sz="2800" dirty="0">
                <a:latin typeface="NI Vision"/>
              </a:rPr>
              <a:t>of employees.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484686" y="3667088"/>
            <a:ext cx="60769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NI Vision"/>
              </a:rPr>
              <a:t>- Same/repetitive questions</a:t>
            </a:r>
          </a:p>
          <a:p>
            <a:r>
              <a:rPr lang="en-US" sz="2800" dirty="0" smtClean="0">
                <a:latin typeface="NI Vision"/>
              </a:rPr>
              <a:t>Similar/repetitive answers</a:t>
            </a:r>
            <a:endParaRPr lang="en-US" sz="2800" dirty="0">
              <a:latin typeface="NI Vision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484686" y="4943912"/>
            <a:ext cx="762952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NI Vision"/>
              </a:rPr>
              <a:t>- According to </a:t>
            </a:r>
            <a:r>
              <a:rPr lang="en-US" sz="2800" dirty="0">
                <a:latin typeface="NI Vision"/>
              </a:rPr>
              <a:t>[1]</a:t>
            </a:r>
            <a:r>
              <a:rPr lang="en-US" sz="2800" dirty="0" smtClean="0">
                <a:latin typeface="NI Vision"/>
              </a:rPr>
              <a:t>Sameer Bhatia the average employee spends 40% of his or her time looking for information.</a:t>
            </a:r>
            <a:endParaRPr lang="en-US" sz="2800" dirty="0">
              <a:latin typeface="NI Vision"/>
            </a:endParaRPr>
          </a:p>
        </p:txBody>
      </p:sp>
    </p:spTree>
    <p:extLst>
      <p:ext uri="{BB962C8B-B14F-4D97-AF65-F5344CB8AC3E}">
        <p14:creationId xmlns:p14="http://schemas.microsoft.com/office/powerpoint/2010/main" val="3111420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/>
          <p:cNvSpPr/>
          <p:nvPr/>
        </p:nvSpPr>
        <p:spPr>
          <a:xfrm>
            <a:off x="9051879" y="-11500"/>
            <a:ext cx="1384207" cy="1429856"/>
          </a:xfrm>
          <a:prstGeom prst="ellipse">
            <a:avLst/>
          </a:prstGeom>
          <a:solidFill>
            <a:srgbClr val="FF6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7" name="Rectángulo 6"/>
          <p:cNvSpPr/>
          <p:nvPr/>
        </p:nvSpPr>
        <p:spPr>
          <a:xfrm>
            <a:off x="8712017" y="-11500"/>
            <a:ext cx="1031966" cy="1429856"/>
          </a:xfrm>
          <a:prstGeom prst="rect">
            <a:avLst/>
          </a:prstGeom>
          <a:solidFill>
            <a:srgbClr val="FF6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8" name="Elipse 7"/>
          <p:cNvSpPr/>
          <p:nvPr/>
        </p:nvSpPr>
        <p:spPr>
          <a:xfrm>
            <a:off x="8712017" y="0"/>
            <a:ext cx="1436915" cy="1418356"/>
          </a:xfrm>
          <a:prstGeom prst="ellipse">
            <a:avLst/>
          </a:prstGeom>
          <a:solidFill>
            <a:srgbClr val="E73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3" name="Rectángulo 2"/>
          <p:cNvSpPr/>
          <p:nvPr/>
        </p:nvSpPr>
        <p:spPr>
          <a:xfrm>
            <a:off x="-1" y="3"/>
            <a:ext cx="9339487" cy="1418353"/>
          </a:xfrm>
          <a:prstGeom prst="rect">
            <a:avLst/>
          </a:prstGeom>
          <a:solidFill>
            <a:srgbClr val="E73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2050" name="Picture 2" descr="Resultado de imagen para wizeline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5948" y="200168"/>
            <a:ext cx="1085269" cy="108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0" y="142639"/>
            <a:ext cx="4678679" cy="1200329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7200" dirty="0" err="1" smtClean="0">
                <a:solidFill>
                  <a:schemeClr val="bg1"/>
                </a:solidFill>
                <a:latin typeface="NI Vision" pitchFamily="2" charset="0"/>
                <a:ea typeface="Tahoma" panose="020B0604030504040204" pitchFamily="34" charset="0"/>
                <a:cs typeface="Tahoma" panose="020B0604030504040204" pitchFamily="34" charset="0"/>
              </a:rPr>
              <a:t>Solution</a:t>
            </a:r>
            <a:endParaRPr lang="es-419" sz="7200" dirty="0">
              <a:solidFill>
                <a:schemeClr val="bg1"/>
              </a:solidFill>
              <a:latin typeface="NI Vision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722175" y="1676400"/>
            <a:ext cx="850582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NI Vision"/>
              </a:rPr>
              <a:t>Facilitate </a:t>
            </a:r>
            <a:r>
              <a:rPr lang="en-US" sz="2800" dirty="0">
                <a:latin typeface="NI Vision"/>
              </a:rPr>
              <a:t>the communication  between departments in the company, by the </a:t>
            </a:r>
            <a:r>
              <a:rPr lang="en-US" sz="2800" dirty="0" err="1">
                <a:latin typeface="NI Vision"/>
              </a:rPr>
              <a:t>automatization</a:t>
            </a:r>
            <a:r>
              <a:rPr lang="en-US" sz="2800" dirty="0">
                <a:latin typeface="NI Vision"/>
              </a:rPr>
              <a:t> of responses to frequent questions. </a:t>
            </a:r>
          </a:p>
          <a:p>
            <a:endParaRPr lang="en-US" sz="2800" dirty="0" smtClean="0">
              <a:latin typeface="NI Vision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Creating a “smart” </a:t>
            </a:r>
            <a:r>
              <a:rPr lang="en-US" sz="2800" dirty="0" err="1"/>
              <a:t>chatbot</a:t>
            </a:r>
            <a:r>
              <a:rPr lang="en-US" sz="2800" dirty="0"/>
              <a:t> which is able to give immediate responses to employees. Otherwise, It’ll call the person in charge.</a:t>
            </a:r>
          </a:p>
          <a:p>
            <a:pPr marL="457200" indent="-457200">
              <a:buFontTx/>
              <a:buChar char="-"/>
            </a:pPr>
            <a:endParaRPr lang="en-US" sz="2800" dirty="0">
              <a:latin typeface="NI Vision"/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150" y="2000250"/>
            <a:ext cx="3657600" cy="2743200"/>
          </a:xfrm>
          <a:prstGeom prst="rect">
            <a:avLst/>
          </a:prstGeom>
        </p:spPr>
      </p:pic>
      <p:pic>
        <p:nvPicPr>
          <p:cNvPr id="1030" name="Picture 6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5042749"/>
            <a:ext cx="3048000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lated imag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7375" y="5190386"/>
            <a:ext cx="14287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Image result for aws logo sns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15" t="20619" r="17413" b="23980"/>
          <a:stretch/>
        </p:blipFill>
        <p:spPr bwMode="auto">
          <a:xfrm>
            <a:off x="9430474" y="5104661"/>
            <a:ext cx="1552575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Image result for lambda logo aws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5" t="19529" r="27682" b="25926"/>
          <a:stretch/>
        </p:blipFill>
        <p:spPr bwMode="auto">
          <a:xfrm>
            <a:off x="3865424" y="5133236"/>
            <a:ext cx="2219325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88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/>
          <p:cNvSpPr/>
          <p:nvPr/>
        </p:nvSpPr>
        <p:spPr>
          <a:xfrm>
            <a:off x="9051879" y="-11500"/>
            <a:ext cx="1384207" cy="1429856"/>
          </a:xfrm>
          <a:prstGeom prst="ellipse">
            <a:avLst/>
          </a:prstGeom>
          <a:solidFill>
            <a:srgbClr val="FF6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7" name="Rectángulo 6"/>
          <p:cNvSpPr/>
          <p:nvPr/>
        </p:nvSpPr>
        <p:spPr>
          <a:xfrm>
            <a:off x="8712017" y="-11500"/>
            <a:ext cx="1031966" cy="1429856"/>
          </a:xfrm>
          <a:prstGeom prst="rect">
            <a:avLst/>
          </a:prstGeom>
          <a:solidFill>
            <a:srgbClr val="FF6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8" name="Elipse 7"/>
          <p:cNvSpPr/>
          <p:nvPr/>
        </p:nvSpPr>
        <p:spPr>
          <a:xfrm>
            <a:off x="8712017" y="0"/>
            <a:ext cx="1436915" cy="1418356"/>
          </a:xfrm>
          <a:prstGeom prst="ellipse">
            <a:avLst/>
          </a:prstGeom>
          <a:solidFill>
            <a:srgbClr val="E73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3" name="Rectángulo 2"/>
          <p:cNvSpPr/>
          <p:nvPr/>
        </p:nvSpPr>
        <p:spPr>
          <a:xfrm>
            <a:off x="-1" y="3"/>
            <a:ext cx="9339487" cy="1418353"/>
          </a:xfrm>
          <a:prstGeom prst="rect">
            <a:avLst/>
          </a:prstGeom>
          <a:solidFill>
            <a:srgbClr val="E73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2050" name="Picture 2" descr="Resultado de imagen para wizeline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5948" y="200168"/>
            <a:ext cx="1085269" cy="108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0" y="142639"/>
            <a:ext cx="6067425" cy="1200329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7200" dirty="0" err="1" smtClean="0">
                <a:solidFill>
                  <a:schemeClr val="bg1"/>
                </a:solidFill>
                <a:latin typeface="NI Vision" pitchFamily="2" charset="0"/>
                <a:ea typeface="Tahoma" panose="020B0604030504040204" pitchFamily="34" charset="0"/>
                <a:cs typeface="Tahoma" panose="020B0604030504040204" pitchFamily="34" charset="0"/>
              </a:rPr>
              <a:t>Future</a:t>
            </a:r>
            <a:r>
              <a:rPr lang="es-419" sz="7200" dirty="0" smtClean="0">
                <a:solidFill>
                  <a:schemeClr val="bg1"/>
                </a:solidFill>
                <a:latin typeface="NI Vision" pitchFamily="2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419" sz="7200" dirty="0" err="1" smtClean="0">
                <a:solidFill>
                  <a:schemeClr val="bg1"/>
                </a:solidFill>
                <a:latin typeface="NI Vision" pitchFamily="2" charset="0"/>
                <a:ea typeface="Tahoma" panose="020B0604030504040204" pitchFamily="34" charset="0"/>
                <a:cs typeface="Tahoma" panose="020B0604030504040204" pitchFamily="34" charset="0"/>
              </a:rPr>
              <a:t>Work</a:t>
            </a:r>
            <a:endParaRPr lang="es-419" sz="7200" dirty="0">
              <a:solidFill>
                <a:schemeClr val="bg1"/>
              </a:solidFill>
              <a:latin typeface="NI Vision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727927" y="1837892"/>
            <a:ext cx="9784080" cy="450575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Execute actions/processes.</a:t>
            </a:r>
          </a:p>
          <a:p>
            <a:endParaRPr lang="es-MX" dirty="0" smtClean="0"/>
          </a:p>
          <a:p>
            <a:r>
              <a:rPr lang="en-US" dirty="0" smtClean="0"/>
              <a:t>Using Machine learning/NLP to identify intent of the messages, extract entities and provide an immediate response.</a:t>
            </a:r>
          </a:p>
          <a:p>
            <a:pPr marL="0" indent="0">
              <a:buNone/>
            </a:pPr>
            <a:endParaRPr lang="es-MX" dirty="0" smtClean="0"/>
          </a:p>
          <a:p>
            <a:r>
              <a:rPr lang="en-US" dirty="0" smtClean="0"/>
              <a:t>Make it scalable, not just for local companies.</a:t>
            </a:r>
          </a:p>
          <a:p>
            <a:pPr marL="0" indent="0">
              <a:buNone/>
            </a:pPr>
            <a:endParaRPr lang="es-MX" dirty="0" smtClean="0"/>
          </a:p>
          <a:p>
            <a:r>
              <a:rPr lang="en-US" dirty="0" smtClean="0"/>
              <a:t>Have special permissions (authorized people who can do certain procedures).</a:t>
            </a:r>
            <a:endParaRPr lang="es-MX" dirty="0" smtClean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4785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/>
          <p:cNvSpPr/>
          <p:nvPr/>
        </p:nvSpPr>
        <p:spPr>
          <a:xfrm>
            <a:off x="9051879" y="-11500"/>
            <a:ext cx="1384207" cy="1429856"/>
          </a:xfrm>
          <a:prstGeom prst="ellipse">
            <a:avLst/>
          </a:prstGeom>
          <a:solidFill>
            <a:srgbClr val="FF6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7" name="Rectángulo 6"/>
          <p:cNvSpPr/>
          <p:nvPr/>
        </p:nvSpPr>
        <p:spPr>
          <a:xfrm>
            <a:off x="8712017" y="-11500"/>
            <a:ext cx="1031966" cy="1429856"/>
          </a:xfrm>
          <a:prstGeom prst="rect">
            <a:avLst/>
          </a:prstGeom>
          <a:solidFill>
            <a:srgbClr val="FF6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8" name="Elipse 7"/>
          <p:cNvSpPr/>
          <p:nvPr/>
        </p:nvSpPr>
        <p:spPr>
          <a:xfrm>
            <a:off x="8712017" y="0"/>
            <a:ext cx="1436915" cy="1418356"/>
          </a:xfrm>
          <a:prstGeom prst="ellipse">
            <a:avLst/>
          </a:prstGeom>
          <a:solidFill>
            <a:srgbClr val="E73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3" name="Rectángulo 2"/>
          <p:cNvSpPr/>
          <p:nvPr/>
        </p:nvSpPr>
        <p:spPr>
          <a:xfrm>
            <a:off x="-1" y="3"/>
            <a:ext cx="9339487" cy="1418353"/>
          </a:xfrm>
          <a:prstGeom prst="rect">
            <a:avLst/>
          </a:prstGeom>
          <a:solidFill>
            <a:srgbClr val="E73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2050" name="Picture 2" descr="Resultado de imagen para wizeline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5948" y="200168"/>
            <a:ext cx="1085269" cy="108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476250" y="142637"/>
            <a:ext cx="5206093" cy="1200329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7200" dirty="0" err="1" smtClean="0">
                <a:solidFill>
                  <a:schemeClr val="bg1"/>
                </a:solidFill>
                <a:latin typeface="NI Vision" pitchFamily="2" charset="0"/>
                <a:ea typeface="Tahoma" panose="020B0604030504040204" pitchFamily="34" charset="0"/>
                <a:cs typeface="Tahoma" panose="020B0604030504040204" pitchFamily="34" charset="0"/>
              </a:rPr>
              <a:t>References</a:t>
            </a:r>
            <a:endParaRPr lang="es-419" sz="7200" dirty="0">
              <a:solidFill>
                <a:schemeClr val="bg1"/>
              </a:solidFill>
              <a:latin typeface="NI Vision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1171574" y="2376011"/>
            <a:ext cx="983932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NI Vision"/>
              </a:rPr>
              <a:t>[1]. ”Top five advantages of using FAQ software”, [Accessed 06/03/2018] Available from&gt;  </a:t>
            </a:r>
            <a:r>
              <a:rPr lang="en-US" sz="2800" u="sng" dirty="0">
                <a:latin typeface="NI Vision"/>
                <a:hlinkClick r:id="rId3"/>
              </a:rPr>
              <a:t>http://smallbizclub.com/technology/software/top-5-advantages-of-using-faq-software/</a:t>
            </a:r>
            <a:r>
              <a:rPr lang="en-US" sz="2800" dirty="0">
                <a:latin typeface="NI Vision"/>
              </a:rPr>
              <a:t> </a:t>
            </a:r>
            <a:r>
              <a:rPr lang="en-US" sz="2800" b="1" i="1" dirty="0">
                <a:latin typeface="NI Vision"/>
              </a:rPr>
              <a:t>Author</a:t>
            </a:r>
            <a:r>
              <a:rPr lang="en-US" sz="2800" i="1" dirty="0">
                <a:latin typeface="NI Vision"/>
              </a:rPr>
              <a:t>: </a:t>
            </a:r>
            <a:r>
              <a:rPr lang="en-US" sz="2800" b="1" i="1" dirty="0">
                <a:latin typeface="NI Vision"/>
              </a:rPr>
              <a:t>Sameer Bhatia </a:t>
            </a:r>
            <a:r>
              <a:rPr lang="en-US" sz="2800" i="1" dirty="0">
                <a:latin typeface="NI Vision"/>
              </a:rPr>
              <a:t>is founder &amp; CEO of ProProfs.com</a:t>
            </a:r>
            <a:r>
              <a:rPr lang="en-US" sz="2800" dirty="0">
                <a:latin typeface="NI Vision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38921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/>
          <p:cNvSpPr/>
          <p:nvPr/>
        </p:nvSpPr>
        <p:spPr>
          <a:xfrm>
            <a:off x="9051879" y="-11500"/>
            <a:ext cx="1384207" cy="1429856"/>
          </a:xfrm>
          <a:prstGeom prst="ellipse">
            <a:avLst/>
          </a:prstGeom>
          <a:solidFill>
            <a:srgbClr val="FF6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7" name="Rectángulo 6"/>
          <p:cNvSpPr/>
          <p:nvPr/>
        </p:nvSpPr>
        <p:spPr>
          <a:xfrm>
            <a:off x="8712017" y="-11500"/>
            <a:ext cx="1031966" cy="1429856"/>
          </a:xfrm>
          <a:prstGeom prst="rect">
            <a:avLst/>
          </a:prstGeom>
          <a:solidFill>
            <a:srgbClr val="FF61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8" name="Elipse 7"/>
          <p:cNvSpPr/>
          <p:nvPr/>
        </p:nvSpPr>
        <p:spPr>
          <a:xfrm>
            <a:off x="8712017" y="0"/>
            <a:ext cx="1436915" cy="1418356"/>
          </a:xfrm>
          <a:prstGeom prst="ellipse">
            <a:avLst/>
          </a:prstGeom>
          <a:solidFill>
            <a:srgbClr val="E73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3" name="Rectángulo 2"/>
          <p:cNvSpPr/>
          <p:nvPr/>
        </p:nvSpPr>
        <p:spPr>
          <a:xfrm>
            <a:off x="-1" y="3"/>
            <a:ext cx="9339487" cy="1418353"/>
          </a:xfrm>
          <a:prstGeom prst="rect">
            <a:avLst/>
          </a:prstGeom>
          <a:solidFill>
            <a:srgbClr val="E73D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2050" name="Picture 2" descr="Resultado de imagen para wizeline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5948" y="200168"/>
            <a:ext cx="1085269" cy="108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476250" y="142637"/>
            <a:ext cx="5806984" cy="1200329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7200" dirty="0" smtClean="0">
                <a:solidFill>
                  <a:schemeClr val="bg1"/>
                </a:solidFill>
                <a:latin typeface="NI Vision" pitchFamily="2" charset="0"/>
                <a:ea typeface="Tahoma" panose="020B0604030504040204" pitchFamily="34" charset="0"/>
                <a:cs typeface="Tahoma" panose="020B0604030504040204" pitchFamily="34" charset="0"/>
              </a:rPr>
              <a:t>Demo</a:t>
            </a:r>
            <a:endParaRPr lang="es-419" sz="7200" dirty="0">
              <a:solidFill>
                <a:schemeClr val="bg1"/>
              </a:solidFill>
              <a:latin typeface="NI Vision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demo_wizelan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9893" y="1655068"/>
            <a:ext cx="9802907" cy="469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3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161</Words>
  <Application>Microsoft Office PowerPoint</Application>
  <PresentationFormat>Panorámica</PresentationFormat>
  <Paragraphs>22</Paragraphs>
  <Slides>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JK Abode</vt:lpstr>
      <vt:lpstr>NI Vision</vt:lpstr>
      <vt:lpstr>Quantum</vt:lpstr>
      <vt:lpstr>Tahoma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Andrés Hernández Jara</dc:creator>
  <cp:lastModifiedBy>Ramiro Gonzalez</cp:lastModifiedBy>
  <cp:revision>32</cp:revision>
  <dcterms:created xsi:type="dcterms:W3CDTF">2018-06-03T13:05:38Z</dcterms:created>
  <dcterms:modified xsi:type="dcterms:W3CDTF">2018-06-21T04:08:20Z</dcterms:modified>
</cp:coreProperties>
</file>

<file path=docProps/thumbnail.jpeg>
</file>